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75" r:id="rId3"/>
    <p:sldId id="276" r:id="rId4"/>
    <p:sldId id="293" r:id="rId5"/>
    <p:sldId id="286" r:id="rId6"/>
    <p:sldId id="303" r:id="rId7"/>
    <p:sldId id="292" r:id="rId8"/>
    <p:sldId id="294" r:id="rId9"/>
    <p:sldId id="297" r:id="rId10"/>
    <p:sldId id="299" r:id="rId11"/>
    <p:sldId id="300" r:id="rId12"/>
    <p:sldId id="301" r:id="rId13"/>
    <p:sldId id="30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26"/>
  </p:normalViewPr>
  <p:slideViewPr>
    <p:cSldViewPr snapToGrid="0">
      <p:cViewPr varScale="1">
        <p:scale>
          <a:sx n="71" d="100"/>
          <a:sy n="71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7/8/2023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7/8/2023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MSIPCMContentMarking" descr="{&quot;HashCode&quot;:401048902,&quot;Placement&quot;:&quot;Footer&quot;,&quot;Top&quot;:525.346863,&quot;Left&quot;:462.094818,&quot;SlideWidth&quot;:960,&quot;SlideHeight&quot;:540}">
            <a:extLst>
              <a:ext uri="{FF2B5EF4-FFF2-40B4-BE49-F238E27FC236}">
                <a16:creationId xmlns:a16="http://schemas.microsoft.com/office/drawing/2014/main" id="{B2F3258B-C9F5-CF52-5BED-4F8C5B211A50}"/>
              </a:ext>
            </a:extLst>
          </p:cNvPr>
          <p:cNvSpPr txBox="1"/>
          <p:nvPr userDrawn="1"/>
        </p:nvSpPr>
        <p:spPr>
          <a:xfrm>
            <a:off x="5868604" y="6671905"/>
            <a:ext cx="454791" cy="18609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id-ID" sz="600">
                <a:solidFill>
                  <a:srgbClr val="626469"/>
                </a:solidFill>
                <a:latin typeface="Arial" panose="020B060402020202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7.png"/><Relationship Id="rId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Super cashier </a:t>
            </a:r>
            <a:r>
              <a:rPr lang="en-US" dirty="0" err="1"/>
              <a:t>pacmann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Samira al Zaitun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0256F-D396-606E-19F0-231193F9D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item, calculate total price</a:t>
            </a:r>
            <a:endParaRPr lang="id-ID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930090-35A9-59F6-1E45-2F6B56D72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70992" y="1449240"/>
            <a:ext cx="5109884" cy="258977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</a:t>
            </a:r>
            <a:r>
              <a:rPr lang="en-US" sz="1600" b="1" dirty="0"/>
              <a:t>delete_  </a:t>
            </a:r>
            <a:r>
              <a:rPr lang="en-US" sz="1600" dirty="0"/>
              <a:t>method is used to delete all items from the transaction.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It sets the item dictionary to an empty dictionary, effectively removing an items.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After deleting the item, it prints a message confirming that all items have been deleted.</a:t>
            </a:r>
            <a:endParaRPr lang="id-ID" sz="16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11DA6-E470-75CA-D88D-5FEAB0E9662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7D3C69-8A39-E805-7472-020C4193FB5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5A5CDF-4F6C-0B24-2576-F0A10EC0E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82" y="4790713"/>
            <a:ext cx="4782217" cy="1362265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D6D1F83-D657-C473-1665-6B7F841D9877}"/>
              </a:ext>
            </a:extLst>
          </p:cNvPr>
          <p:cNvSpPr txBox="1">
            <a:spLocks/>
          </p:cNvSpPr>
          <p:nvPr/>
        </p:nvSpPr>
        <p:spPr>
          <a:xfrm>
            <a:off x="6470992" y="4113870"/>
            <a:ext cx="5109884" cy="25897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</a:t>
            </a:r>
            <a:r>
              <a:rPr lang="en-US" sz="1600" b="1" dirty="0"/>
              <a:t>`</a:t>
            </a:r>
            <a:r>
              <a:rPr lang="en-US" sz="1600" b="1" dirty="0" err="1"/>
              <a:t>calculate_total_price</a:t>
            </a:r>
            <a:r>
              <a:rPr lang="en-US" sz="1600" dirty="0"/>
              <a:t>` method calculates the total price of the items in the transaction.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It multiplies the price by the quantity and adds it to the </a:t>
            </a:r>
            <a:r>
              <a:rPr lang="en-US" sz="1600" b="1" dirty="0"/>
              <a:t>`</a:t>
            </a:r>
            <a:r>
              <a:rPr lang="en-US" sz="1600" b="1" dirty="0" err="1"/>
              <a:t>total_price</a:t>
            </a:r>
            <a:r>
              <a:rPr lang="en-US" sz="1600" dirty="0"/>
              <a:t>` variable.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This method provides a way to determine the overall cost of all items in the transaction..</a:t>
            </a:r>
            <a:endParaRPr lang="id-ID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6B05E6-EC70-7D9E-60B0-C2E0DC4B1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82" y="2013500"/>
            <a:ext cx="5908658" cy="135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1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0256F-D396-606E-19F0-231193F9D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discount</a:t>
            </a:r>
            <a:endParaRPr lang="id-ID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930090-35A9-59F6-1E45-2F6B56D72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0976" y="2135040"/>
            <a:ext cx="5109884" cy="360685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apply_discount</a:t>
            </a:r>
            <a:r>
              <a:rPr lang="en-US" sz="1600" b="1" dirty="0"/>
              <a:t>(</a:t>
            </a:r>
            <a:r>
              <a:rPr lang="en-US" sz="1600" b="1" dirty="0" err="1"/>
              <a:t>total_price</a:t>
            </a:r>
            <a:r>
              <a:rPr lang="en-US" sz="1600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Applies a discount based on the total price of the transaction.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 Determines the applicable discount based on the total price thresholds. Calculates the discount amount and subtracts it from the total price. Returns the final price and the discount amount.</a:t>
            </a:r>
            <a:endParaRPr lang="id-ID" sz="16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11DA6-E470-75CA-D88D-5FEAB0E9662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7D3C69-8A39-E805-7472-020C4193FB5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D6D1F83-D657-C473-1665-6B7F841D9877}"/>
              </a:ext>
            </a:extLst>
          </p:cNvPr>
          <p:cNvSpPr txBox="1">
            <a:spLocks/>
          </p:cNvSpPr>
          <p:nvPr/>
        </p:nvSpPr>
        <p:spPr>
          <a:xfrm>
            <a:off x="6470992" y="4113870"/>
            <a:ext cx="5109884" cy="25897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id-ID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A5431C-4194-53B8-C145-16F74B4D5E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872"/>
          <a:stretch/>
        </p:blipFill>
        <p:spPr>
          <a:xfrm>
            <a:off x="509482" y="2460653"/>
            <a:ext cx="5447342" cy="238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78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0256F-D396-606E-19F0-231193F9D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792" y="248647"/>
            <a:ext cx="10506416" cy="1128519"/>
          </a:xfrm>
        </p:spPr>
        <p:txBody>
          <a:bodyPr/>
          <a:lstStyle/>
          <a:p>
            <a:r>
              <a:rPr lang="en-US" dirty="0"/>
              <a:t>Check , reset</a:t>
            </a:r>
            <a:endParaRPr lang="id-ID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930090-35A9-59F6-1E45-2F6B56D72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57454" y="1002348"/>
            <a:ext cx="5109884" cy="2961395"/>
          </a:xfrm>
        </p:spPr>
        <p:txBody>
          <a:bodyPr/>
          <a:lstStyle/>
          <a:p>
            <a:r>
              <a:rPr lang="en-US" sz="1600" b="1" dirty="0" err="1"/>
              <a:t>display_transaction_details</a:t>
            </a:r>
            <a:r>
              <a:rPr lang="en-US" sz="1600" b="1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Displays the details of the transaction in a formatted 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Retrieves the item, quantity, price per item, and total price for each item in the transaction.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Creates a table with these details using the tabulate function. Prints the table to the console.</a:t>
            </a:r>
            <a:endParaRPr lang="id-ID" sz="16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11DA6-E470-75CA-D88D-5FEAB0E9662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7D3C69-8A39-E805-7472-020C4193FB5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D6D1F83-D657-C473-1665-6B7F841D9877}"/>
              </a:ext>
            </a:extLst>
          </p:cNvPr>
          <p:cNvSpPr txBox="1">
            <a:spLocks/>
          </p:cNvSpPr>
          <p:nvPr/>
        </p:nvSpPr>
        <p:spPr>
          <a:xfrm>
            <a:off x="6470992" y="4113870"/>
            <a:ext cx="5109884" cy="25897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id-ID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C0D5B5-E190-E2B9-6396-D8CAEB299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31" y="2414183"/>
            <a:ext cx="5801569" cy="2292287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35D03A8-3697-7F14-4CFF-AACECE3258E9}"/>
              </a:ext>
            </a:extLst>
          </p:cNvPr>
          <p:cNvSpPr txBox="1">
            <a:spLocks/>
          </p:cNvSpPr>
          <p:nvPr/>
        </p:nvSpPr>
        <p:spPr>
          <a:xfrm>
            <a:off x="6357454" y="4113870"/>
            <a:ext cx="5109884" cy="16012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reset() / cancel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Resets the transaction by clearing all items.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Sets the items dictionary to an empty dictionary, effectively removing all items from the transaction. Prints a message indicating that the transaction has been reset.</a:t>
            </a:r>
          </a:p>
        </p:txBody>
      </p:sp>
    </p:spTree>
    <p:extLst>
      <p:ext uri="{BB962C8B-B14F-4D97-AF65-F5344CB8AC3E}">
        <p14:creationId xmlns:p14="http://schemas.microsoft.com/office/powerpoint/2010/main" val="2513812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62B6991-4690-5E5C-1B86-4715D2403B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8500" y="1344706"/>
            <a:ext cx="7606218" cy="1443836"/>
          </a:xfrm>
        </p:spPr>
        <p:txBody>
          <a:bodyPr/>
          <a:lstStyle/>
          <a:p>
            <a:r>
              <a:rPr lang="en-US" sz="5400" dirty="0"/>
              <a:t>Test program code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0FE709F-757F-9DAB-DC56-68FD7C46FC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A7158D5-C54E-C1C2-70BB-D7F577BB8A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588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220" y="638594"/>
            <a:ext cx="4834517" cy="968602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9" name="Picture Placeholder 11" descr="Close-up of skyscrapers">
            <a:extLst>
              <a:ext uri="{FF2B5EF4-FFF2-40B4-BE49-F238E27FC236}">
                <a16:creationId xmlns:a16="http://schemas.microsoft.com/office/drawing/2014/main" id="{F1C48F23-8E0F-4719-8886-4A20421AAB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220" y="1607196"/>
            <a:ext cx="4834517" cy="277436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Background problem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Requirement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Flowchart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Function / attribute explanation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Demonstration code and test code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Conclusion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9107" y="638594"/>
            <a:ext cx="2743200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2" y="2918445"/>
            <a:ext cx="251791" cy="2071501"/>
          </a:xfrm>
          <a:prstGeom prst="rect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>
                <a:solidFill>
                  <a:schemeClr val="bg1"/>
                </a:solidFill>
              </a:rPr>
              <a:t>Problem </a:t>
            </a:r>
            <a:br>
              <a:rPr lang="en-US" spc="0" dirty="0">
                <a:solidFill>
                  <a:schemeClr val="bg1"/>
                </a:solidFill>
              </a:rPr>
            </a:br>
            <a:r>
              <a:rPr lang="en-US" spc="0" dirty="0">
                <a:solidFill>
                  <a:schemeClr val="bg1"/>
                </a:solidFill>
              </a:rPr>
              <a:t>background</a:t>
            </a:r>
          </a:p>
        </p:txBody>
      </p:sp>
      <p:pic>
        <p:nvPicPr>
          <p:cNvPr id="15" name="Picture Placeholder 14" descr="White modern architecture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430" y="2119251"/>
            <a:ext cx="4729163" cy="3271838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2436" y="2312701"/>
            <a:ext cx="4375150" cy="389106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Toko</a:t>
            </a:r>
            <a:r>
              <a:rPr lang="en-US" dirty="0"/>
              <a:t> Nadim, </a:t>
            </a:r>
            <a:r>
              <a:rPr lang="en-US" dirty="0" err="1"/>
              <a:t>Batam</a:t>
            </a:r>
            <a:r>
              <a:rPr lang="en-US" dirty="0"/>
              <a:t>: Traditional face-to-face transactions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Adapting to the IoT era with an integrated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Introducing the self-service cashier concept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9A64886D-F4BB-77B3-D15D-3513B4C10A06}"/>
              </a:ext>
            </a:extLst>
          </p:cNvPr>
          <p:cNvSpPr txBox="1">
            <a:spLocks/>
          </p:cNvSpPr>
          <p:nvPr/>
        </p:nvSpPr>
        <p:spPr>
          <a:xfrm>
            <a:off x="7279341" y="2119251"/>
            <a:ext cx="3693459" cy="21389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Benefits of Self-Service Cashier: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Efficient Transactions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Cost Reduction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Enhanced Customer Experience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Improved Data Analysis</a:t>
            </a:r>
            <a:endParaRPr lang="en-US" dirty="0"/>
          </a:p>
        </p:txBody>
      </p:sp>
      <p:pic>
        <p:nvPicPr>
          <p:cNvPr id="6" name="Graphic 5" descr="Cell Tower">
            <a:extLst>
              <a:ext uri="{FF2B5EF4-FFF2-40B4-BE49-F238E27FC236}">
                <a16:creationId xmlns:a16="http://schemas.microsoft.com/office/drawing/2014/main" id="{AC7B2C1E-62CB-9813-C5E9-8DB1BCFD06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1728" y="380103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430" y="338392"/>
            <a:ext cx="10506416" cy="1128519"/>
          </a:xfrm>
        </p:spPr>
        <p:txBody>
          <a:bodyPr/>
          <a:lstStyle/>
          <a:p>
            <a:r>
              <a:rPr lang="en-US" sz="3200" spc="0" dirty="0">
                <a:solidFill>
                  <a:schemeClr val="bg1"/>
                </a:solidFill>
              </a:rPr>
              <a:t>REQUIREMENT </a:t>
            </a:r>
            <a:br>
              <a:rPr lang="en-US" sz="3200" spc="0" dirty="0">
                <a:solidFill>
                  <a:schemeClr val="bg1"/>
                </a:solidFill>
              </a:rPr>
            </a:br>
            <a:r>
              <a:rPr lang="en-US" sz="3200" spc="0" dirty="0">
                <a:solidFill>
                  <a:schemeClr val="bg1"/>
                </a:solidFill>
              </a:rPr>
              <a:t>CODE</a:t>
            </a:r>
          </a:p>
        </p:txBody>
      </p:sp>
      <p:pic>
        <p:nvPicPr>
          <p:cNvPr id="15" name="Picture Placeholder 14" descr="White modern architecture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430" y="2119251"/>
            <a:ext cx="4729163" cy="3271838"/>
          </a:xfr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9A64886D-F4BB-77B3-D15D-3513B4C10A06}"/>
              </a:ext>
            </a:extLst>
          </p:cNvPr>
          <p:cNvSpPr txBox="1">
            <a:spLocks/>
          </p:cNvSpPr>
          <p:nvPr/>
        </p:nvSpPr>
        <p:spPr>
          <a:xfrm>
            <a:off x="6466097" y="1300911"/>
            <a:ext cx="5041886" cy="2138984"/>
          </a:xfrm>
          <a:prstGeom prst="rect">
            <a:avLst/>
          </a:prstGeom>
        </p:spPr>
        <p:txBody>
          <a:bodyPr vert="horz" lIns="0" tIns="0" rIns="0" bIns="0" numCol="1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2000" b="1" i="0" dirty="0">
                <a:solidFill>
                  <a:srgbClr val="374151"/>
                </a:solidFill>
                <a:effectLst/>
                <a:latin typeface="Söhne"/>
              </a:rPr>
              <a:t>Requirement : </a:t>
            </a:r>
          </a:p>
          <a:p>
            <a:pPr marL="228600" indent="-228600" algn="l">
              <a:lnSpc>
                <a:spcPct val="100000"/>
              </a:lnSpc>
              <a:buFont typeface="+mj-lt"/>
              <a:buAutoNum type="arabicPeriod"/>
            </a:pPr>
            <a:r>
              <a:rPr lang="en-US" sz="1400" i="0" dirty="0">
                <a:solidFill>
                  <a:srgbClr val="374151"/>
                </a:solidFill>
                <a:effectLst/>
                <a:latin typeface="Söhne"/>
              </a:rPr>
              <a:t>Customer has ID transaction :	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rgbClr val="374151"/>
                </a:solidFill>
                <a:effectLst/>
                <a:latin typeface="Söhne"/>
              </a:rPr>
              <a:t>Each customer is assigned a unique transaction ID</a:t>
            </a:r>
          </a:p>
          <a:p>
            <a:pPr marL="228600" indent="-228600" algn="l">
              <a:lnSpc>
                <a:spcPct val="100000"/>
              </a:lnSpc>
              <a:buFont typeface="+mj-lt"/>
              <a:buAutoNum type="arabicPeriod"/>
            </a:pPr>
            <a:r>
              <a:rPr lang="en-US" sz="1400" i="0" dirty="0">
                <a:solidFill>
                  <a:srgbClr val="374151"/>
                </a:solidFill>
                <a:effectLst/>
                <a:latin typeface="Söhne"/>
              </a:rPr>
              <a:t>Adding to Cart: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rgbClr val="374151"/>
                </a:solidFill>
                <a:effectLst/>
                <a:latin typeface="Söhne"/>
              </a:rPr>
              <a:t>Selected items are added to the virtual shopping cart.</a:t>
            </a:r>
          </a:p>
          <a:p>
            <a:pPr marL="228600" indent="-228600" algn="l">
              <a:lnSpc>
                <a:spcPct val="100000"/>
              </a:lnSpc>
              <a:buFont typeface="+mj-lt"/>
              <a:buAutoNum type="arabicPeriod"/>
            </a:pPr>
            <a:r>
              <a:rPr lang="en-US" sz="1400" i="0" dirty="0">
                <a:solidFill>
                  <a:srgbClr val="374151"/>
                </a:solidFill>
                <a:effectLst/>
                <a:latin typeface="Söhne"/>
              </a:rPr>
              <a:t>Updating and Checking Orders: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rgbClr val="374151"/>
                </a:solidFill>
                <a:effectLst/>
                <a:latin typeface="Söhne"/>
              </a:rPr>
              <a:t>Easy updates to quantities or removal of items.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rgbClr val="374151"/>
                </a:solidFill>
                <a:effectLst/>
                <a:latin typeface="Söhne"/>
              </a:rPr>
              <a:t>Review order details before checkout.</a:t>
            </a:r>
          </a:p>
          <a:p>
            <a:pPr marL="228600" indent="-228600" algn="l">
              <a:lnSpc>
                <a:spcPct val="100000"/>
              </a:lnSpc>
              <a:buFont typeface="+mj-lt"/>
              <a:buAutoNum type="arabicPeriod"/>
            </a:pPr>
            <a:r>
              <a:rPr lang="en-US" sz="1400" i="0" dirty="0">
                <a:solidFill>
                  <a:srgbClr val="374151"/>
                </a:solidFill>
                <a:effectLst/>
                <a:latin typeface="Söhne"/>
              </a:rPr>
              <a:t>Order Cancellation: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rgbClr val="374151"/>
                </a:solidFill>
                <a:effectLst/>
                <a:latin typeface="Söhne"/>
              </a:rPr>
              <a:t>Customers can request order cancellation.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rgbClr val="374151"/>
                </a:solidFill>
                <a:effectLst/>
                <a:latin typeface="Söhne"/>
              </a:rPr>
              <a:t>Efficient handling and refunds or adjustments.</a:t>
            </a:r>
          </a:p>
          <a:p>
            <a:pPr marL="228600" indent="-228600" algn="l">
              <a:lnSpc>
                <a:spcPct val="100000"/>
              </a:lnSpc>
              <a:buFont typeface="+mj-lt"/>
              <a:buAutoNum type="arabicPeriod"/>
            </a:pPr>
            <a:r>
              <a:rPr lang="en-US" sz="1400" i="0" dirty="0">
                <a:solidFill>
                  <a:srgbClr val="374151"/>
                </a:solidFill>
                <a:effectLst/>
                <a:latin typeface="Söhne"/>
              </a:rPr>
              <a:t>Accurate Total Calculation: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rgbClr val="374151"/>
                </a:solidFill>
                <a:effectLst/>
                <a:latin typeface="Söhne"/>
              </a:rPr>
              <a:t>Total amount is calculated with high accuracy.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rgbClr val="374151"/>
                </a:solidFill>
                <a:effectLst/>
                <a:latin typeface="Söhne"/>
              </a:rPr>
              <a:t>Discounts are applied based on applicable promotions.</a:t>
            </a:r>
          </a:p>
          <a:p>
            <a:pPr marL="342900" indent="-342900" algn="l">
              <a:lnSpc>
                <a:spcPct val="100000"/>
              </a:lnSpc>
              <a:buFont typeface="+mj-lt"/>
              <a:buAutoNum type="arabicPeriod"/>
            </a:pPr>
            <a:endParaRPr lang="en-US" sz="1400" dirty="0"/>
          </a:p>
        </p:txBody>
      </p:sp>
      <p:pic>
        <p:nvPicPr>
          <p:cNvPr id="6" name="Graphic 5" descr="Cell Tower">
            <a:extLst>
              <a:ext uri="{FF2B5EF4-FFF2-40B4-BE49-F238E27FC236}">
                <a16:creationId xmlns:a16="http://schemas.microsoft.com/office/drawing/2014/main" id="{AC7B2C1E-62CB-9813-C5E9-8DB1BCFD06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1728" y="3801035"/>
            <a:ext cx="914400" cy="914400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B172E59-369A-065E-1B40-FF47AD39F4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2436" y="1809689"/>
            <a:ext cx="4375150" cy="3890962"/>
          </a:xfrm>
          <a:prstGeom prst="rect">
            <a:avLst/>
          </a:prstGeom>
        </p:spPr>
        <p:txBody>
          <a:bodyPr vert="horz" lIns="0" tIns="0" rIns="0" bIns="0" numCol="1" rtlCol="0" anchor="ctr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2000" b="1" dirty="0">
                <a:solidFill>
                  <a:srgbClr val="374151"/>
                </a:solidFill>
                <a:latin typeface="Söhne"/>
              </a:rPr>
              <a:t>Objective</a:t>
            </a:r>
            <a:r>
              <a:rPr lang="en-US" sz="2000" b="1" i="0" dirty="0">
                <a:solidFill>
                  <a:srgbClr val="374151"/>
                </a:solidFill>
                <a:effectLst/>
                <a:latin typeface="Söhne"/>
              </a:rPr>
              <a:t> : </a:t>
            </a:r>
          </a:p>
          <a:p>
            <a:pPr marL="342900" indent="-342900" algn="l">
              <a:lnSpc>
                <a:spcPct val="100000"/>
              </a:lnSpc>
              <a:buFont typeface="+mj-lt"/>
              <a:buAutoNum type="arabicPeriod"/>
            </a:pPr>
            <a:r>
              <a:rPr lang="en-US" sz="1400" dirty="0"/>
              <a:t>Customers can enter any kind of item that is available in the store and are able to update, check, or cancel it as needed.</a:t>
            </a:r>
          </a:p>
        </p:txBody>
      </p:sp>
    </p:spTree>
    <p:extLst>
      <p:ext uri="{BB962C8B-B14F-4D97-AF65-F5344CB8AC3E}">
        <p14:creationId xmlns:p14="http://schemas.microsoft.com/office/powerpoint/2010/main" val="1433857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917" y="196390"/>
            <a:ext cx="6016035" cy="566929"/>
          </a:xfrm>
        </p:spPr>
        <p:txBody>
          <a:bodyPr anchor="t"/>
          <a:lstStyle/>
          <a:p>
            <a:pPr algn="ctr"/>
            <a:r>
              <a:rPr lang="en-US" dirty="0"/>
              <a:t>FLOWCHART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2DDEBF-885D-D886-6403-A8FEFDEFB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25" y="763320"/>
            <a:ext cx="10496393" cy="609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376" y="2862070"/>
            <a:ext cx="8234800" cy="566929"/>
          </a:xfrm>
        </p:spPr>
        <p:txBody>
          <a:bodyPr anchor="t"/>
          <a:lstStyle/>
          <a:p>
            <a:pPr algn="ctr"/>
            <a:r>
              <a:rPr lang="en-US" dirty="0"/>
              <a:t>PROGRAM Function / attribute explanation</a:t>
            </a:r>
            <a:br>
              <a:rPr lang="en-US" dirty="0"/>
            </a:b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770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0256F-D396-606E-19F0-231193F9D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TABULATE &amp; CLASS</a:t>
            </a:r>
            <a:endParaRPr lang="id-ID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930090-35A9-59F6-1E45-2F6B56D72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7627" y="1818621"/>
            <a:ext cx="4375150" cy="389106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Transaction class </a:t>
            </a:r>
            <a:r>
              <a:rPr lang="en-US" dirty="0"/>
              <a:t>has an </a:t>
            </a:r>
            <a:r>
              <a:rPr lang="en-US" b="1" dirty="0"/>
              <a:t>__</a:t>
            </a:r>
            <a:r>
              <a:rPr lang="en-US" b="1" dirty="0" err="1"/>
              <a:t>init</a:t>
            </a:r>
            <a:r>
              <a:rPr lang="en-US" b="1" dirty="0"/>
              <a:t>__ </a:t>
            </a:r>
            <a:r>
              <a:rPr lang="en-US" dirty="0"/>
              <a:t>method that initializes the class instance with empty dictionary items. This dictionary will be used to store the items and their details for the transaction.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Tabulate </a:t>
            </a:r>
            <a:r>
              <a:rPr lang="en-US" dirty="0"/>
              <a:t>in order to generate the final result into the table </a:t>
            </a:r>
            <a:endParaRPr lang="id-ID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11DA6-E470-75CA-D88D-5FEAB0E9662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7D3C69-8A39-E805-7472-020C4193FB5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8252E4-E48D-FACB-8452-40F90375B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76" y="3287606"/>
            <a:ext cx="4045323" cy="145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85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0256F-D396-606E-19F0-231193F9D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ITEM</a:t>
            </a:r>
            <a:endParaRPr lang="id-ID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930090-35A9-59F6-1E45-2F6B56D72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69286" y="3585498"/>
            <a:ext cx="5311590" cy="389106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The </a:t>
            </a:r>
            <a:r>
              <a:rPr lang="en-US" b="1" dirty="0" err="1"/>
              <a:t>add_item</a:t>
            </a:r>
            <a:r>
              <a:rPr lang="en-US" b="1" dirty="0"/>
              <a:t> </a:t>
            </a:r>
            <a:r>
              <a:rPr lang="en-US" dirty="0"/>
              <a:t>method adds shopping cart contain (</a:t>
            </a:r>
            <a:r>
              <a:rPr lang="en-US" b="1" dirty="0"/>
              <a:t>item, quantity, and price per item</a:t>
            </a:r>
            <a:r>
              <a:rPr lang="en-US" dirty="0"/>
              <a:t>) to the transaction by checking if the item is already present in the transaction's item list.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11DA6-E470-75CA-D88D-5FEAB0E9662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7D3C69-8A39-E805-7472-020C4193FB5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9B4B21-BBDF-092C-1210-34684D3F7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50" y="1670790"/>
            <a:ext cx="8524875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77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0256F-D396-606E-19F0-231193F9D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</a:t>
            </a:r>
            <a:endParaRPr lang="id-ID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930090-35A9-59F6-1E45-2F6B56D72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70992" y="1704217"/>
            <a:ext cx="5109884" cy="389106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methods </a:t>
            </a:r>
            <a:r>
              <a:rPr lang="en-US" b="1" dirty="0"/>
              <a:t>(`</a:t>
            </a:r>
            <a:r>
              <a:rPr lang="en-US" b="1" dirty="0" err="1"/>
              <a:t>update_item_quantity</a:t>
            </a:r>
            <a:r>
              <a:rPr lang="en-US" dirty="0"/>
              <a:t>` and `</a:t>
            </a:r>
            <a:r>
              <a:rPr lang="en-US" b="1" dirty="0" err="1"/>
              <a:t>update_item_price</a:t>
            </a:r>
            <a:r>
              <a:rPr lang="en-US" dirty="0"/>
              <a:t>`</a:t>
            </a:r>
            <a:r>
              <a:rPr lang="en-US" b="1" dirty="0"/>
              <a:t> </a:t>
            </a:r>
            <a:r>
              <a:rPr lang="en-US" b="1" dirty="0" err="1"/>
              <a:t>update_item_price</a:t>
            </a:r>
            <a:r>
              <a:rPr lang="en-US" b="1" dirty="0"/>
              <a:t> </a:t>
            </a:r>
            <a:r>
              <a:rPr lang="en-US" dirty="0"/>
              <a:t>) update the quantity or price of a specific item in the transaction.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check if the item exists in the transaction's item list. If the item is </a:t>
            </a:r>
            <a:r>
              <a:rPr lang="en-US" b="1" dirty="0"/>
              <a:t>found</a:t>
            </a:r>
            <a:r>
              <a:rPr lang="en-US" dirty="0"/>
              <a:t>, they update the corresponding quantity or price with the </a:t>
            </a:r>
            <a:r>
              <a:rPr lang="en-US" b="1" dirty="0"/>
              <a:t>new value provided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 item is </a:t>
            </a:r>
            <a:r>
              <a:rPr lang="en-US" b="1" dirty="0"/>
              <a:t>not found</a:t>
            </a:r>
            <a:r>
              <a:rPr lang="en-US" dirty="0"/>
              <a:t>, they display a message indicating that the item is </a:t>
            </a:r>
            <a:r>
              <a:rPr lang="en-US" b="1" dirty="0"/>
              <a:t>not added to the transaction.</a:t>
            </a:r>
            <a:endParaRPr lang="id-ID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11DA6-E470-75CA-D88D-5FEAB0E9662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7D3C69-8A39-E805-7472-020C4193FB5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4D9ED7-8C34-9E16-605E-98390E642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74" y="2955657"/>
            <a:ext cx="5740074" cy="233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18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051434_Win32.potx" id="{7B2D7B8E-2D47-4BF1-BC40-B568BA0D280C}" vid="{D2030841-31B0-48F6-B8F7-9C53FB3093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1862</TotalTime>
  <Words>662</Words>
  <Application>Microsoft Office PowerPoint</Application>
  <PresentationFormat>Widescreen</PresentationFormat>
  <Paragraphs>89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Black</vt:lpstr>
      <vt:lpstr>Avenir Next LT Pro</vt:lpstr>
      <vt:lpstr>Calibri</vt:lpstr>
      <vt:lpstr>Söhne</vt:lpstr>
      <vt:lpstr>Office Theme</vt:lpstr>
      <vt:lpstr>Super cashier pacmann</vt:lpstr>
      <vt:lpstr>AGENDA</vt:lpstr>
      <vt:lpstr>Problem  background</vt:lpstr>
      <vt:lpstr>REQUIREMENT  CODE</vt:lpstr>
      <vt:lpstr>FLOWCHART </vt:lpstr>
      <vt:lpstr>PROGRAM Function / attribute explanation </vt:lpstr>
      <vt:lpstr>TABULATE &amp; CLASS</vt:lpstr>
      <vt:lpstr>ADD ITEM</vt:lpstr>
      <vt:lpstr>UPDATE</vt:lpstr>
      <vt:lpstr>Delete item, calculate total price</vt:lpstr>
      <vt:lpstr>Apply discount</vt:lpstr>
      <vt:lpstr>Check , reset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 cashier pacmann</dc:title>
  <dc:creator>Samira AL ZAITUN</dc:creator>
  <cp:lastModifiedBy>Curious Can Be Good</cp:lastModifiedBy>
  <cp:revision>4</cp:revision>
  <dcterms:created xsi:type="dcterms:W3CDTF">2023-07-06T08:44:49Z</dcterms:created>
  <dcterms:modified xsi:type="dcterms:W3CDTF">2023-07-09T04:57:33Z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f93e5f-d3c2-49a7-ba94-15405423c204_Enabled">
    <vt:lpwstr>true</vt:lpwstr>
  </property>
  <property fmtid="{D5CDD505-2E9C-101B-9397-08002B2CF9AE}" pid="3" name="MSIP_Label_23f93e5f-d3c2-49a7-ba94-15405423c204_SetDate">
    <vt:lpwstr>2023-07-06T14:42:09Z</vt:lpwstr>
  </property>
  <property fmtid="{D5CDD505-2E9C-101B-9397-08002B2CF9AE}" pid="4" name="MSIP_Label_23f93e5f-d3c2-49a7-ba94-15405423c204_Method">
    <vt:lpwstr>Standard</vt:lpwstr>
  </property>
  <property fmtid="{D5CDD505-2E9C-101B-9397-08002B2CF9AE}" pid="5" name="MSIP_Label_23f93e5f-d3c2-49a7-ba94-15405423c204_Name">
    <vt:lpwstr>SE Internal</vt:lpwstr>
  </property>
  <property fmtid="{D5CDD505-2E9C-101B-9397-08002B2CF9AE}" pid="6" name="MSIP_Label_23f93e5f-d3c2-49a7-ba94-15405423c204_SiteId">
    <vt:lpwstr>6e51e1ad-c54b-4b39-b598-0ffe9ae68fef</vt:lpwstr>
  </property>
  <property fmtid="{D5CDD505-2E9C-101B-9397-08002B2CF9AE}" pid="7" name="MSIP_Label_23f93e5f-d3c2-49a7-ba94-15405423c204_ActionId">
    <vt:lpwstr>40d7b2a8-8caa-447e-b1ec-f33a57bf0434</vt:lpwstr>
  </property>
  <property fmtid="{D5CDD505-2E9C-101B-9397-08002B2CF9AE}" pid="8" name="MSIP_Label_23f93e5f-d3c2-49a7-ba94-15405423c204_ContentBits">
    <vt:lpwstr>2</vt:lpwstr>
  </property>
</Properties>
</file>